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en D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20T14:54:12.240">
    <p:pos x="196" y="280"/>
    <p:text>@ahmadkh2312@gmail.com add here
_Assigned to ahmadkh2312@gmail.com_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0b71bccd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0b71bccd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0b71bcc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0b71bcc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0b71bcc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0b71bcc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0b71bcc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0b71bcc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0b71bcc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0b71bcc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0b71bcc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0b71bcc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0b71bcc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0b71bcc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0b71bcc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0b71bcc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0b71bcc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0b71bcc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0b71bcc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0b71bcc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0b71bc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0b71bc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0b71bccd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0b71bcc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0b71bcc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0b71bcc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160481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160481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162c489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8162c489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162c489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162c489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162c489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162c48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0b71bcc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0b71bcc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arc1/auto-diagra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senix.org/conference/usenixsecurity23/presentation/afek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hyperlink" Target="https://www.usenix.org/conference/usenixsecurity24/presentation/afek" TargetMode="External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 Dar, Karin Yechilzuke, and Ahmad Khalila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931600" y="3792775"/>
            <a:ext cx="32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https://github.com/darc1/auto-diagram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2a: Prompt + Pcap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54" y="1105750"/>
            <a:ext cx="68512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63" y="1127200"/>
            <a:ext cx="67018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Pcap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50" y="1115675"/>
            <a:ext cx="656490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A Flushing Attack on the DNS Cache - Fig 2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5" y="1191575"/>
            <a:ext cx="8091602" cy="35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2b: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75" y="1086750"/>
            <a:ext cx="7340452" cy="36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Paper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0" y="1186925"/>
            <a:ext cx="7950602" cy="33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Pcap + Paper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50" y="1124050"/>
            <a:ext cx="54914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vs. Generated Diagrams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Original Figure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Purpose</a:t>
            </a:r>
            <a:r>
              <a:rPr lang="en" sz="1100">
                <a:solidFill>
                  <a:schemeClr val="dk1"/>
                </a:solidFill>
              </a:rPr>
              <a:t>: A teaching schematic — explains the </a:t>
            </a:r>
            <a:r>
              <a:rPr i="1" lang="en" sz="1100">
                <a:solidFill>
                  <a:schemeClr val="dk1"/>
                </a:solidFill>
              </a:rPr>
              <a:t>logic</a:t>
            </a:r>
            <a:r>
              <a:rPr lang="en" sz="1100">
                <a:solidFill>
                  <a:schemeClr val="dk1"/>
                </a:solidFill>
              </a:rPr>
              <a:t> of the attack and resolver behavior.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Style</a:t>
            </a:r>
            <a:r>
              <a:rPr lang="en" sz="1100">
                <a:solidFill>
                  <a:schemeClr val="dk1"/>
                </a:solidFill>
              </a:rPr>
              <a:t>: Step numbers, conceptual names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e1…e17</a:t>
            </a:r>
            <a:r>
              <a:rPr lang="en" sz="1100">
                <a:solidFill>
                  <a:schemeClr val="dk1"/>
                </a:solidFill>
              </a:rPr>
              <a:t>), explicit “Store CNAME” annotations.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Scope</a:t>
            </a:r>
            <a:r>
              <a:rPr lang="en" sz="1100">
                <a:solidFill>
                  <a:schemeClr val="dk1"/>
                </a:solidFill>
              </a:rPr>
              <a:t>: Emphasizes cache insertion, abstract chain length, </a:t>
            </a:r>
            <a:r>
              <a:rPr i="1" lang="en" sz="1100">
                <a:solidFill>
                  <a:schemeClr val="dk1"/>
                </a:solidFill>
              </a:rPr>
              <a:t>not</a:t>
            </a:r>
            <a:r>
              <a:rPr lang="en" sz="1100">
                <a:solidFill>
                  <a:schemeClr val="dk1"/>
                </a:solidFill>
              </a:rPr>
              <a:t> actual packets.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Differences in Generated Diagrams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Concrete DNS packets, sequential query/answer pairs, final A record with IP, less abstraction.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Captures conceptual flow (e.g., store actions, cache effects), but lacks the packet trace detail — close to the original in purpose, but auto-generated and more machine-like.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Hybrid view — combines abstraction (cache actions, conceptual labels) with concreteness (queries, CNAME answers, final IP). Sometimes adds alternate branches (failure handling) not in the original figure.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Diagrams Compared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paper-only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Packet-level fidelity; good for evidence/debugging.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Abstract reasoning; good for teaching/explaining attack mechanics.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depth of detail vs clarity of intent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Shows what happened.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Shows what happened </a:t>
            </a:r>
            <a:r>
              <a:rPr b="1" lang="en" sz="1100">
                <a:solidFill>
                  <a:schemeClr val="dk1"/>
                </a:solidFill>
              </a:rPr>
              <a:t>and why</a:t>
            </a:r>
            <a:r>
              <a:rPr lang="en" sz="1100">
                <a:solidFill>
                  <a:schemeClr val="dk1"/>
                </a:solidFill>
              </a:rPr>
              <a:t> (annotates cache actions, alternative paths).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evidence vs explanation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paper-only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Clean conceptual story, but misses concreteness.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Rich, but can feel verbose or overloaded.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simplicity vs completeness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Helpful</a:t>
            </a:r>
            <a:r>
              <a:rPr lang="en">
                <a:solidFill>
                  <a:schemeClr val="dk1"/>
                </a:solidFill>
              </a:rPr>
              <a:t> – auto-generates draft diagrams for new papers and slides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Strengths</a:t>
            </a:r>
            <a:r>
              <a:rPr lang="en">
                <a:solidFill>
                  <a:schemeClr val="dk1"/>
                </a:solidFill>
              </a:rPr>
              <a:t> – combines packet evidence + protocol logic, saves authoring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Refinement</a:t>
            </a:r>
            <a:r>
              <a:rPr lang="en">
                <a:solidFill>
                  <a:schemeClr val="dk1"/>
                </a:solidFill>
              </a:rPr>
              <a:t> – export + chat interface enables manual polishing and iteration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Lacks</a:t>
            </a:r>
            <a:r>
              <a:rPr lang="en">
                <a:solidFill>
                  <a:schemeClr val="dk1"/>
                </a:solidFill>
              </a:rPr>
              <a:t> – raw outputs less polished, sometimes visually dense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Overall</a:t>
            </a:r>
            <a:r>
              <a:rPr lang="en">
                <a:solidFill>
                  <a:schemeClr val="dk1"/>
                </a:solidFill>
              </a:rPr>
              <a:t> – accelerates figure creation: quick drafts + easy refinement for academic 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examples of our tool were prompted as follows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29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with original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</a:t>
            </a:r>
            <a:r>
              <a:rPr lang="en"/>
              <a:t>Input &amp; Analysis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1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multiple file types</a:t>
            </a:r>
            <a:r>
              <a:rPr lang="en"/>
              <a:t>:</a:t>
            </a:r>
            <a:r>
              <a:rPr lang="en"/>
              <a:t>.pcap, text, md and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Multiple pcap analysis options </a:t>
            </a:r>
            <a:r>
              <a:rPr lang="en"/>
              <a:t>- for reduced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Core engine creates a context for mermaid diagram generation.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0" y="1017725"/>
            <a:ext cx="5530102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Diagram Generation &amp; Presentation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2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Interactive storyboard</a:t>
            </a:r>
            <a:r>
              <a:rPr lang="en"/>
              <a:t>, allowing quick edits, re-runs, and export.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Feedback loop:</a:t>
            </a:r>
            <a:r>
              <a:rPr lang="en"/>
              <a:t> user adjusts parameters, reruns analyze → render cycle to refine narratives for slides or reports.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00" y="1105318"/>
            <a:ext cx="5208049" cy="34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NRDelegation Attack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simulated the attack presented in Figure 1, and captured a pcap for our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750" y="1629175"/>
            <a:ext cx="5044500" cy="33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1: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50" y="1017725"/>
            <a:ext cx="5070223" cy="39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76" y="1017725"/>
            <a:ext cx="5526851" cy="41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13" y="1053500"/>
            <a:ext cx="5534776" cy="39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</a:t>
            </a:r>
            <a:r>
              <a:rPr lang="en" u="sng">
                <a:solidFill>
                  <a:schemeClr val="hlink"/>
                </a:solidFill>
                <a:hlinkClick r:id="rId4"/>
              </a:rPr>
              <a:t>A Flushing Attack on the DNS Cache</a:t>
            </a:r>
            <a:r>
              <a:rPr lang="en"/>
              <a:t> - Fig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375" y="1178075"/>
            <a:ext cx="71692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